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aleway"/>
      <p:regular r:id="rId36"/>
      <p:bold r:id="rId37"/>
      <p:italic r:id="rId38"/>
      <p:boldItalic r:id="rId39"/>
    </p:embeddedFont>
    <p:embeddedFont>
      <p:font typeface="La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5.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Lat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aleway-bold.fntdata"/><Relationship Id="rId14" Type="http://schemas.openxmlformats.org/officeDocument/2006/relationships/slide" Target="slides/slide9.xml"/><Relationship Id="rId36" Type="http://schemas.openxmlformats.org/officeDocument/2006/relationships/font" Target="fonts/Raleway-regular.fntdata"/><Relationship Id="rId17" Type="http://schemas.openxmlformats.org/officeDocument/2006/relationships/slide" Target="slides/slide12.xml"/><Relationship Id="rId39" Type="http://schemas.openxmlformats.org/officeDocument/2006/relationships/font" Target="fonts/Raleway-boldItalic.fntdata"/><Relationship Id="rId16" Type="http://schemas.openxmlformats.org/officeDocument/2006/relationships/slide" Target="slides/slide11.xml"/><Relationship Id="rId38" Type="http://schemas.openxmlformats.org/officeDocument/2006/relationships/font" Target="fonts/Raleway-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e41ed231b7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e41ed231b7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e41ed231b7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e41ed231b7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e41ed231b7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e41ed231b7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e41ed231b7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e41ed231b7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e41ed231b7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e41ed231b7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e41ed231b7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e41ed231b7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e41ed231b7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e41ed231b7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e41ed231b7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e41ed231b7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e41ed231b7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e41ed231b7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e41ed231b7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e41ed231b7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e41ed231b7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e41ed231b7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e41ed231b7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e41ed231b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e41ed231b7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e41ed231b7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e41ed231b7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e41ed231b7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e41ed231b7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e41ed231b7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e41ed231b7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e41ed231b7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e41ed231b7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e41ed231b7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e41ed231b7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e41ed231b7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e41ed231b7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e41ed231b7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e41ed231b7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e41ed231b7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e41ed231b7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e41ed231b7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e41ed231b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e41ed231b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e41ed231b7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e41ed231b7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e41ed231b7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e41ed231b7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e41ed231b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e41ed231b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e41ed231b7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e41ed231b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e41ed231b7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e41ed231b7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e41ed231b7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e41ed231b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e41ed231b7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e41ed231b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8.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25.png"/><Relationship Id="rId5"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5.png"/><Relationship Id="rId4" Type="http://schemas.openxmlformats.org/officeDocument/2006/relationships/image" Target="../media/image32.png"/><Relationship Id="rId5"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4.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33.png"/><Relationship Id="rId5"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a:t>Bose Einstein Condensate (BEC)</a:t>
            </a:r>
            <a:endParaRPr/>
          </a:p>
        </p:txBody>
      </p:sp>
      <p:sp>
        <p:nvSpPr>
          <p:cNvPr id="87" name="Google Shape;87;p13"/>
          <p:cNvSpPr txBox="1"/>
          <p:nvPr>
            <p:ph idx="1" type="subTitle"/>
          </p:nvPr>
        </p:nvSpPr>
        <p:spPr>
          <a:xfrm>
            <a:off x="729450" y="2775900"/>
            <a:ext cx="8064300" cy="8766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pt-BR"/>
              <a:t>Otávio Perez Palamoni - ID: 14180168</a:t>
            </a:r>
            <a:endParaRPr/>
          </a:p>
          <a:p>
            <a:pPr indent="0" lvl="0" marL="0" rtl="0" algn="ctr">
              <a:spcBef>
                <a:spcPts val="0"/>
              </a:spcBef>
              <a:spcAft>
                <a:spcPts val="0"/>
              </a:spcAft>
              <a:buNone/>
            </a:pPr>
            <a:r>
              <a:t/>
            </a:r>
            <a:endParaRPr/>
          </a:p>
          <a:p>
            <a:pPr indent="0" lvl="0" marL="0" rtl="0" algn="ctr">
              <a:spcBef>
                <a:spcPts val="0"/>
              </a:spcBef>
              <a:spcAft>
                <a:spcPts val="0"/>
              </a:spcAft>
              <a:buNone/>
            </a:pPr>
            <a:r>
              <a:rPr lang="pt-BR"/>
              <a:t>Fundamentals of the Interaction of Radiation with Matter (2023.1) - SFI5905</a:t>
            </a:r>
            <a:endParaRPr/>
          </a:p>
        </p:txBody>
      </p:sp>
      <p:pic>
        <p:nvPicPr>
          <p:cNvPr id="88" name="Google Shape;88;p13"/>
          <p:cNvPicPr preferRelativeResize="0"/>
          <p:nvPr/>
        </p:nvPicPr>
        <p:blipFill>
          <a:blip r:embed="rId3">
            <a:alphaModFix/>
          </a:blip>
          <a:stretch>
            <a:fillRect/>
          </a:stretch>
        </p:blipFill>
        <p:spPr>
          <a:xfrm>
            <a:off x="2340300" y="3969000"/>
            <a:ext cx="4463377" cy="101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Ideal Bose trapped by an 3D harmonic potential</a:t>
            </a:r>
            <a:endParaRPr/>
          </a:p>
        </p:txBody>
      </p:sp>
      <p:sp>
        <p:nvSpPr>
          <p:cNvPr id="153" name="Google Shape;153;p22"/>
          <p:cNvSpPr txBox="1"/>
          <p:nvPr>
            <p:ph idx="1" type="body"/>
          </p:nvPr>
        </p:nvSpPr>
        <p:spPr>
          <a:xfrm>
            <a:off x="729450" y="2078875"/>
            <a:ext cx="7688700" cy="74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pt-BR"/>
              <a:t>Critical Temperature (Tc): </a:t>
            </a:r>
            <a:r>
              <a:rPr lang="pt-BR"/>
              <a:t>Denotes when the transition of phase occurs, for a uniform gas trapped this temperature is defined as:</a:t>
            </a:r>
            <a:endParaRPr/>
          </a:p>
        </p:txBody>
      </p:sp>
      <p:pic>
        <p:nvPicPr>
          <p:cNvPr id="154" name="Google Shape;154;p22"/>
          <p:cNvPicPr preferRelativeResize="0"/>
          <p:nvPr/>
        </p:nvPicPr>
        <p:blipFill>
          <a:blip r:embed="rId3">
            <a:alphaModFix/>
          </a:blip>
          <a:stretch>
            <a:fillRect/>
          </a:stretch>
        </p:blipFill>
        <p:spPr>
          <a:xfrm>
            <a:off x="3605200" y="2821975"/>
            <a:ext cx="1933575" cy="1019175"/>
          </a:xfrm>
          <a:prstGeom prst="rect">
            <a:avLst/>
          </a:prstGeom>
          <a:noFill/>
          <a:ln>
            <a:noFill/>
          </a:ln>
        </p:spPr>
      </p:pic>
      <p:sp>
        <p:nvSpPr>
          <p:cNvPr id="155" name="Google Shape;155;p22"/>
          <p:cNvSpPr txBox="1"/>
          <p:nvPr>
            <p:ph idx="1" type="body"/>
          </p:nvPr>
        </p:nvSpPr>
        <p:spPr>
          <a:xfrm>
            <a:off x="727650" y="3841150"/>
            <a:ext cx="7688700" cy="74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Where </a:t>
            </a:r>
            <a:r>
              <a:rPr b="1" lang="pt-BR"/>
              <a:t>C</a:t>
            </a:r>
            <a:r>
              <a:rPr lang="pt-BR"/>
              <a:t> is a constant that depends on the trap, </a:t>
            </a:r>
            <a:r>
              <a:rPr b="1" lang="pt-BR"/>
              <a:t>n</a:t>
            </a:r>
            <a:r>
              <a:rPr lang="pt-BR"/>
              <a:t> is the density of </a:t>
            </a:r>
            <a:r>
              <a:rPr lang="pt-BR"/>
              <a:t>particles</a:t>
            </a:r>
            <a:r>
              <a:rPr lang="pt-BR"/>
              <a:t>, </a:t>
            </a:r>
            <a:r>
              <a:rPr b="1" lang="pt-BR"/>
              <a:t>m</a:t>
            </a:r>
            <a:r>
              <a:rPr lang="pt-BR"/>
              <a:t> is the mass of the particule, </a:t>
            </a:r>
            <a:r>
              <a:rPr b="1" lang="pt-BR"/>
              <a:t>kB</a:t>
            </a:r>
            <a:r>
              <a:rPr lang="pt-BR"/>
              <a:t> is the Boltz constant and </a:t>
            </a:r>
            <a:r>
              <a:rPr b="1" lang="pt-BR"/>
              <a:t>ħ</a:t>
            </a:r>
            <a:r>
              <a:rPr lang="pt-BR"/>
              <a:t> is the reduced </a:t>
            </a:r>
            <a:r>
              <a:rPr lang="pt-BR"/>
              <a:t>Planck</a:t>
            </a:r>
            <a:r>
              <a:rPr lang="pt-BR"/>
              <a:t> constant.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Ideal Bose trapped by an 3D harmonic potential</a:t>
            </a:r>
            <a:endParaRPr/>
          </a:p>
        </p:txBody>
      </p:sp>
      <p:sp>
        <p:nvSpPr>
          <p:cNvPr id="161" name="Google Shape;161;p23"/>
          <p:cNvSpPr txBox="1"/>
          <p:nvPr>
            <p:ph idx="1" type="body"/>
          </p:nvPr>
        </p:nvSpPr>
        <p:spPr>
          <a:xfrm>
            <a:off x="729450" y="2078875"/>
            <a:ext cx="7688700" cy="40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3D harmonic potential:</a:t>
            </a:r>
            <a:endParaRPr/>
          </a:p>
        </p:txBody>
      </p:sp>
      <p:pic>
        <p:nvPicPr>
          <p:cNvPr id="162" name="Google Shape;162;p23"/>
          <p:cNvPicPr preferRelativeResize="0"/>
          <p:nvPr/>
        </p:nvPicPr>
        <p:blipFill>
          <a:blip r:embed="rId3">
            <a:alphaModFix/>
          </a:blip>
          <a:stretch>
            <a:fillRect/>
          </a:stretch>
        </p:blipFill>
        <p:spPr>
          <a:xfrm>
            <a:off x="2485050" y="1880438"/>
            <a:ext cx="4900450" cy="804875"/>
          </a:xfrm>
          <a:prstGeom prst="rect">
            <a:avLst/>
          </a:prstGeom>
          <a:noFill/>
          <a:ln>
            <a:noFill/>
          </a:ln>
        </p:spPr>
      </p:pic>
      <p:sp>
        <p:nvSpPr>
          <p:cNvPr id="163" name="Google Shape;163;p23"/>
          <p:cNvSpPr txBox="1"/>
          <p:nvPr>
            <p:ph idx="1" type="body"/>
          </p:nvPr>
        </p:nvSpPr>
        <p:spPr>
          <a:xfrm>
            <a:off x="727650" y="2711900"/>
            <a:ext cx="7688700" cy="40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Using the Schrodinger equation we find that for each axis:</a:t>
            </a:r>
            <a:endParaRPr/>
          </a:p>
        </p:txBody>
      </p:sp>
      <p:pic>
        <p:nvPicPr>
          <p:cNvPr id="164" name="Google Shape;164;p23"/>
          <p:cNvPicPr preferRelativeResize="0"/>
          <p:nvPr/>
        </p:nvPicPr>
        <p:blipFill>
          <a:blip r:embed="rId4">
            <a:alphaModFix/>
          </a:blip>
          <a:stretch>
            <a:fillRect/>
          </a:stretch>
        </p:blipFill>
        <p:spPr>
          <a:xfrm>
            <a:off x="221375" y="3394650"/>
            <a:ext cx="4295775" cy="914400"/>
          </a:xfrm>
          <a:prstGeom prst="rect">
            <a:avLst/>
          </a:prstGeom>
          <a:noFill/>
          <a:ln>
            <a:noFill/>
          </a:ln>
        </p:spPr>
      </p:pic>
      <p:pic>
        <p:nvPicPr>
          <p:cNvPr id="165" name="Google Shape;165;p23"/>
          <p:cNvPicPr preferRelativeResize="0"/>
          <p:nvPr/>
        </p:nvPicPr>
        <p:blipFill>
          <a:blip r:embed="rId5">
            <a:alphaModFix/>
          </a:blip>
          <a:stretch>
            <a:fillRect/>
          </a:stretch>
        </p:blipFill>
        <p:spPr>
          <a:xfrm>
            <a:off x="5049550" y="3344925"/>
            <a:ext cx="3845637" cy="1013850"/>
          </a:xfrm>
          <a:prstGeom prst="rect">
            <a:avLst/>
          </a:prstGeom>
          <a:noFill/>
          <a:ln>
            <a:noFill/>
          </a:ln>
        </p:spPr>
      </p:pic>
      <p:cxnSp>
        <p:nvCxnSpPr>
          <p:cNvPr id="166" name="Google Shape;166;p23"/>
          <p:cNvCxnSpPr>
            <a:stCxn id="164" idx="3"/>
            <a:endCxn id="165" idx="1"/>
          </p:cNvCxnSpPr>
          <p:nvPr/>
        </p:nvCxnSpPr>
        <p:spPr>
          <a:xfrm>
            <a:off x="4517150" y="3851850"/>
            <a:ext cx="5325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Ideal Bose trapped by an 3D harmonic potential</a:t>
            </a:r>
            <a:endParaRPr/>
          </a:p>
        </p:txBody>
      </p:sp>
      <p:sp>
        <p:nvSpPr>
          <p:cNvPr id="172" name="Google Shape;172;p24"/>
          <p:cNvSpPr txBox="1"/>
          <p:nvPr>
            <p:ph idx="1" type="body"/>
          </p:nvPr>
        </p:nvSpPr>
        <p:spPr>
          <a:xfrm>
            <a:off x="729450" y="2078875"/>
            <a:ext cx="7688700" cy="417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Assuming </a:t>
            </a:r>
            <a:r>
              <a:rPr b="1" lang="pt-BR"/>
              <a:t>α</a:t>
            </a:r>
            <a:r>
              <a:rPr lang="pt-BR"/>
              <a:t> and </a:t>
            </a:r>
            <a:r>
              <a:rPr b="1" lang="pt-BR"/>
              <a:t>β</a:t>
            </a:r>
            <a:r>
              <a:rPr lang="pt-BR"/>
              <a:t> as:</a:t>
            </a:r>
            <a:endParaRPr/>
          </a:p>
        </p:txBody>
      </p:sp>
      <p:pic>
        <p:nvPicPr>
          <p:cNvPr id="173" name="Google Shape;173;p24"/>
          <p:cNvPicPr preferRelativeResize="0"/>
          <p:nvPr/>
        </p:nvPicPr>
        <p:blipFill>
          <a:blip r:embed="rId3">
            <a:alphaModFix/>
          </a:blip>
          <a:stretch>
            <a:fillRect/>
          </a:stretch>
        </p:blipFill>
        <p:spPr>
          <a:xfrm>
            <a:off x="2443000" y="1930625"/>
            <a:ext cx="1113216" cy="535200"/>
          </a:xfrm>
          <a:prstGeom prst="rect">
            <a:avLst/>
          </a:prstGeom>
          <a:noFill/>
          <a:ln>
            <a:noFill/>
          </a:ln>
        </p:spPr>
      </p:pic>
      <p:pic>
        <p:nvPicPr>
          <p:cNvPr id="174" name="Google Shape;174;p24"/>
          <p:cNvPicPr preferRelativeResize="0"/>
          <p:nvPr/>
        </p:nvPicPr>
        <p:blipFill>
          <a:blip r:embed="rId4">
            <a:alphaModFix/>
          </a:blip>
          <a:stretch>
            <a:fillRect/>
          </a:stretch>
        </p:blipFill>
        <p:spPr>
          <a:xfrm>
            <a:off x="3772925" y="2020223"/>
            <a:ext cx="951467" cy="535200"/>
          </a:xfrm>
          <a:prstGeom prst="rect">
            <a:avLst/>
          </a:prstGeom>
          <a:noFill/>
          <a:ln>
            <a:noFill/>
          </a:ln>
        </p:spPr>
      </p:pic>
      <p:sp>
        <p:nvSpPr>
          <p:cNvPr id="175" name="Google Shape;175;p24"/>
          <p:cNvSpPr txBox="1"/>
          <p:nvPr>
            <p:ph idx="1" type="body"/>
          </p:nvPr>
        </p:nvSpPr>
        <p:spPr>
          <a:xfrm>
            <a:off x="727650" y="2542600"/>
            <a:ext cx="7688700" cy="417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Schrodinger’s equations becomes the </a:t>
            </a:r>
            <a:r>
              <a:rPr lang="pt-BR"/>
              <a:t>following</a:t>
            </a:r>
            <a:r>
              <a:rPr lang="pt-BR"/>
              <a:t> DE:</a:t>
            </a:r>
            <a:endParaRPr/>
          </a:p>
        </p:txBody>
      </p:sp>
      <p:pic>
        <p:nvPicPr>
          <p:cNvPr id="176" name="Google Shape;176;p24"/>
          <p:cNvPicPr preferRelativeResize="0"/>
          <p:nvPr/>
        </p:nvPicPr>
        <p:blipFill>
          <a:blip r:embed="rId5">
            <a:alphaModFix/>
          </a:blip>
          <a:stretch>
            <a:fillRect/>
          </a:stretch>
        </p:blipFill>
        <p:spPr>
          <a:xfrm>
            <a:off x="3113860" y="2960500"/>
            <a:ext cx="2916284" cy="723300"/>
          </a:xfrm>
          <a:prstGeom prst="rect">
            <a:avLst/>
          </a:prstGeom>
          <a:noFill/>
          <a:ln>
            <a:noFill/>
          </a:ln>
        </p:spPr>
      </p:pic>
      <p:sp>
        <p:nvSpPr>
          <p:cNvPr id="177" name="Google Shape;177;p24"/>
          <p:cNvSpPr txBox="1"/>
          <p:nvPr>
            <p:ph idx="1" type="body"/>
          </p:nvPr>
        </p:nvSpPr>
        <p:spPr>
          <a:xfrm>
            <a:off x="729450" y="3649250"/>
            <a:ext cx="7688700" cy="417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Which is the Hermite </a:t>
            </a:r>
            <a:r>
              <a:rPr lang="pt-BR"/>
              <a:t>Differential</a:t>
            </a:r>
            <a:r>
              <a:rPr lang="pt-BR"/>
              <a:t> Equation, thus the eigenvalues </a:t>
            </a:r>
            <a:r>
              <a:rPr lang="pt-BR"/>
              <a:t>of</a:t>
            </a:r>
            <a:r>
              <a:rPr lang="pt-BR"/>
              <a:t> E are:</a:t>
            </a:r>
            <a:endParaRPr/>
          </a:p>
        </p:txBody>
      </p:sp>
      <p:pic>
        <p:nvPicPr>
          <p:cNvPr id="178" name="Google Shape;178;p24"/>
          <p:cNvPicPr preferRelativeResize="0"/>
          <p:nvPr/>
        </p:nvPicPr>
        <p:blipFill>
          <a:blip r:embed="rId6">
            <a:alphaModFix/>
          </a:blip>
          <a:stretch>
            <a:fillRect/>
          </a:stretch>
        </p:blipFill>
        <p:spPr>
          <a:xfrm>
            <a:off x="2059777" y="4088875"/>
            <a:ext cx="4719047" cy="778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Ideal Bose trapped by an 3D harmonic potential</a:t>
            </a:r>
            <a:endParaRPr/>
          </a:p>
        </p:txBody>
      </p:sp>
      <p:sp>
        <p:nvSpPr>
          <p:cNvPr id="184" name="Google Shape;184;p25"/>
          <p:cNvSpPr txBox="1"/>
          <p:nvPr>
            <p:ph idx="1" type="body"/>
          </p:nvPr>
        </p:nvSpPr>
        <p:spPr>
          <a:xfrm>
            <a:off x="729450" y="2078875"/>
            <a:ext cx="7688700" cy="378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pt-BR"/>
              <a:t>Defining</a:t>
            </a:r>
            <a:r>
              <a:rPr lang="pt-BR"/>
              <a:t> an </a:t>
            </a:r>
            <a:r>
              <a:rPr b="1" lang="pt-BR"/>
              <a:t>G(ε)</a:t>
            </a:r>
            <a:r>
              <a:rPr lang="pt-BR"/>
              <a:t> function as:</a:t>
            </a:r>
            <a:endParaRPr/>
          </a:p>
        </p:txBody>
      </p:sp>
      <p:sp>
        <p:nvSpPr>
          <p:cNvPr id="185" name="Google Shape;185;p25"/>
          <p:cNvSpPr txBox="1"/>
          <p:nvPr>
            <p:ph idx="1" type="body"/>
          </p:nvPr>
        </p:nvSpPr>
        <p:spPr>
          <a:xfrm>
            <a:off x="727650" y="2682500"/>
            <a:ext cx="7688700" cy="378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pt-BR"/>
              <a:t>The </a:t>
            </a:r>
            <a:r>
              <a:rPr lang="pt-BR"/>
              <a:t>degeneracy</a:t>
            </a:r>
            <a:r>
              <a:rPr lang="pt-BR"/>
              <a:t> </a:t>
            </a:r>
            <a:r>
              <a:rPr b="1" lang="pt-BR"/>
              <a:t>ρ </a:t>
            </a:r>
            <a:r>
              <a:rPr lang="pt-BR"/>
              <a:t>is calculated as:</a:t>
            </a:r>
            <a:endParaRPr/>
          </a:p>
        </p:txBody>
      </p:sp>
      <p:pic>
        <p:nvPicPr>
          <p:cNvPr id="186" name="Google Shape;186;p25"/>
          <p:cNvPicPr preferRelativeResize="0"/>
          <p:nvPr/>
        </p:nvPicPr>
        <p:blipFill>
          <a:blip r:embed="rId3">
            <a:alphaModFix/>
          </a:blip>
          <a:stretch>
            <a:fillRect/>
          </a:stretch>
        </p:blipFill>
        <p:spPr>
          <a:xfrm>
            <a:off x="2870685" y="2000575"/>
            <a:ext cx="3592777" cy="535200"/>
          </a:xfrm>
          <a:prstGeom prst="rect">
            <a:avLst/>
          </a:prstGeom>
          <a:noFill/>
          <a:ln>
            <a:noFill/>
          </a:ln>
        </p:spPr>
      </p:pic>
      <p:pic>
        <p:nvPicPr>
          <p:cNvPr id="187" name="Google Shape;187;p25"/>
          <p:cNvPicPr preferRelativeResize="0"/>
          <p:nvPr/>
        </p:nvPicPr>
        <p:blipFill>
          <a:blip r:embed="rId4">
            <a:alphaModFix/>
          </a:blip>
          <a:stretch>
            <a:fillRect/>
          </a:stretch>
        </p:blipFill>
        <p:spPr>
          <a:xfrm>
            <a:off x="1900238" y="3061100"/>
            <a:ext cx="5343525" cy="904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Ideal Bose trapped by an 3D harmonic potential</a:t>
            </a:r>
            <a:endParaRPr/>
          </a:p>
        </p:txBody>
      </p:sp>
      <p:sp>
        <p:nvSpPr>
          <p:cNvPr id="193" name="Google Shape;193;p26"/>
          <p:cNvSpPr txBox="1"/>
          <p:nvPr>
            <p:ph idx="1" type="body"/>
          </p:nvPr>
        </p:nvSpPr>
        <p:spPr>
          <a:xfrm>
            <a:off x="729450" y="2078875"/>
            <a:ext cx="7688700" cy="615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By defining this phase transition as when the excited states are saturated, forcing any new particle go to the ground state. In this situation, the chemical potential is minimum (µ = 0), so:</a:t>
            </a:r>
            <a:endParaRPr/>
          </a:p>
        </p:txBody>
      </p:sp>
      <p:pic>
        <p:nvPicPr>
          <p:cNvPr id="194" name="Google Shape;194;p26"/>
          <p:cNvPicPr preferRelativeResize="0"/>
          <p:nvPr/>
        </p:nvPicPr>
        <p:blipFill>
          <a:blip r:embed="rId3">
            <a:alphaModFix/>
          </a:blip>
          <a:stretch>
            <a:fillRect/>
          </a:stretch>
        </p:blipFill>
        <p:spPr>
          <a:xfrm>
            <a:off x="1641913" y="2740200"/>
            <a:ext cx="5860174" cy="792850"/>
          </a:xfrm>
          <a:prstGeom prst="rect">
            <a:avLst/>
          </a:prstGeom>
          <a:noFill/>
          <a:ln>
            <a:noFill/>
          </a:ln>
        </p:spPr>
      </p:pic>
      <p:sp>
        <p:nvSpPr>
          <p:cNvPr id="195" name="Google Shape;195;p26"/>
          <p:cNvSpPr txBox="1"/>
          <p:nvPr>
            <p:ph idx="1" type="body"/>
          </p:nvPr>
        </p:nvSpPr>
        <p:spPr>
          <a:xfrm>
            <a:off x="729450" y="3579375"/>
            <a:ext cx="7688700" cy="615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N0/N is the </a:t>
            </a:r>
            <a:r>
              <a:rPr b="1" lang="pt-BR"/>
              <a:t>condensed fraction</a:t>
            </a:r>
            <a:r>
              <a:rPr lang="pt-BR"/>
              <a:t> and it shows the system particules fractions that are in ground state and nε is the occupancy of states with energy ε.</a:t>
            </a:r>
            <a:endParaRPr/>
          </a:p>
        </p:txBody>
      </p:sp>
      <p:pic>
        <p:nvPicPr>
          <p:cNvPr id="196" name="Google Shape;196;p26"/>
          <p:cNvPicPr preferRelativeResize="0"/>
          <p:nvPr/>
        </p:nvPicPr>
        <p:blipFill>
          <a:blip r:embed="rId4">
            <a:alphaModFix/>
          </a:blip>
          <a:stretch>
            <a:fillRect/>
          </a:stretch>
        </p:blipFill>
        <p:spPr>
          <a:xfrm>
            <a:off x="154200" y="4194375"/>
            <a:ext cx="8839201" cy="8554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Ideal Bose trapped by an 3D harmonic potential</a:t>
            </a:r>
            <a:endParaRPr/>
          </a:p>
        </p:txBody>
      </p:sp>
      <p:sp>
        <p:nvSpPr>
          <p:cNvPr id="202" name="Google Shape;202;p27"/>
          <p:cNvSpPr txBox="1"/>
          <p:nvPr>
            <p:ph idx="1" type="body"/>
          </p:nvPr>
        </p:nvSpPr>
        <p:spPr>
          <a:xfrm>
            <a:off x="729450" y="2078875"/>
            <a:ext cx="7688700" cy="427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When T = Tc, then No = 0, thus an expression for Tc can be established</a:t>
            </a:r>
            <a:endParaRPr/>
          </a:p>
        </p:txBody>
      </p:sp>
      <p:pic>
        <p:nvPicPr>
          <p:cNvPr id="203" name="Google Shape;203;p27"/>
          <p:cNvPicPr preferRelativeResize="0"/>
          <p:nvPr/>
        </p:nvPicPr>
        <p:blipFill>
          <a:blip r:embed="rId3">
            <a:alphaModFix/>
          </a:blip>
          <a:stretch>
            <a:fillRect/>
          </a:stretch>
        </p:blipFill>
        <p:spPr>
          <a:xfrm>
            <a:off x="152400" y="2571750"/>
            <a:ext cx="8839200" cy="983986"/>
          </a:xfrm>
          <a:prstGeom prst="rect">
            <a:avLst/>
          </a:prstGeom>
          <a:noFill/>
          <a:ln>
            <a:noFill/>
          </a:ln>
        </p:spPr>
      </p:pic>
      <p:sp>
        <p:nvSpPr>
          <p:cNvPr id="204" name="Google Shape;204;p27"/>
          <p:cNvSpPr txBox="1"/>
          <p:nvPr>
            <p:ph idx="1" type="body"/>
          </p:nvPr>
        </p:nvSpPr>
        <p:spPr>
          <a:xfrm>
            <a:off x="727650" y="3620800"/>
            <a:ext cx="7688700" cy="427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Than </a:t>
            </a:r>
            <a:r>
              <a:rPr lang="pt-BR"/>
              <a:t>the condensate fraction expression becomes:</a:t>
            </a:r>
            <a:endParaRPr/>
          </a:p>
        </p:txBody>
      </p:sp>
      <p:pic>
        <p:nvPicPr>
          <p:cNvPr id="205" name="Google Shape;205;p27"/>
          <p:cNvPicPr preferRelativeResize="0"/>
          <p:nvPr/>
        </p:nvPicPr>
        <p:blipFill>
          <a:blip r:embed="rId4">
            <a:alphaModFix/>
          </a:blip>
          <a:stretch>
            <a:fillRect/>
          </a:stretch>
        </p:blipFill>
        <p:spPr>
          <a:xfrm>
            <a:off x="3467100" y="4005100"/>
            <a:ext cx="2209800" cy="990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Ideal Bose trapped by an 3D harmonic potential</a:t>
            </a:r>
            <a:endParaRPr/>
          </a:p>
        </p:txBody>
      </p:sp>
      <p:sp>
        <p:nvSpPr>
          <p:cNvPr id="211" name="Google Shape;211;p28"/>
          <p:cNvSpPr txBox="1"/>
          <p:nvPr>
            <p:ph idx="1" type="body"/>
          </p:nvPr>
        </p:nvSpPr>
        <p:spPr>
          <a:xfrm>
            <a:off x="729450" y="2078875"/>
            <a:ext cx="7688700" cy="417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Doing the same steps but for a box as a trap we find the following equation:</a:t>
            </a:r>
            <a:endParaRPr/>
          </a:p>
        </p:txBody>
      </p:sp>
      <p:pic>
        <p:nvPicPr>
          <p:cNvPr id="212" name="Google Shape;212;p28"/>
          <p:cNvPicPr preferRelativeResize="0"/>
          <p:nvPr/>
        </p:nvPicPr>
        <p:blipFill>
          <a:blip r:embed="rId3">
            <a:alphaModFix/>
          </a:blip>
          <a:stretch>
            <a:fillRect/>
          </a:stretch>
        </p:blipFill>
        <p:spPr>
          <a:xfrm>
            <a:off x="6209650" y="1917950"/>
            <a:ext cx="1705975" cy="739750"/>
          </a:xfrm>
          <a:prstGeom prst="rect">
            <a:avLst/>
          </a:prstGeom>
          <a:noFill/>
          <a:ln>
            <a:noFill/>
          </a:ln>
        </p:spPr>
      </p:pic>
      <p:pic>
        <p:nvPicPr>
          <p:cNvPr id="213" name="Google Shape;213;p28"/>
          <p:cNvPicPr preferRelativeResize="0"/>
          <p:nvPr/>
        </p:nvPicPr>
        <p:blipFill>
          <a:blip r:embed="rId4">
            <a:alphaModFix/>
          </a:blip>
          <a:stretch>
            <a:fillRect/>
          </a:stretch>
        </p:blipFill>
        <p:spPr>
          <a:xfrm>
            <a:off x="3009500" y="2721800"/>
            <a:ext cx="3124995" cy="2341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Gross-Pitaevskii Equation (GPE)</a:t>
            </a:r>
            <a:endParaRPr/>
          </a:p>
        </p:txBody>
      </p:sp>
      <p:sp>
        <p:nvSpPr>
          <p:cNvPr id="219" name="Google Shape;219;p29"/>
          <p:cNvSpPr txBox="1"/>
          <p:nvPr>
            <p:ph idx="1" type="body"/>
          </p:nvPr>
        </p:nvSpPr>
        <p:spPr>
          <a:xfrm>
            <a:off x="729450" y="2078875"/>
            <a:ext cx="7688700" cy="1727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pt-BR"/>
              <a:t>Used when dealing with real gases.</a:t>
            </a:r>
            <a:endParaRPr/>
          </a:p>
          <a:p>
            <a:pPr indent="-311150" lvl="0" marL="457200" rtl="0" algn="l">
              <a:spcBef>
                <a:spcPts val="0"/>
              </a:spcBef>
              <a:spcAft>
                <a:spcPts val="0"/>
              </a:spcAft>
              <a:buSzPts val="1300"/>
              <a:buChar char="●"/>
            </a:pPr>
            <a:r>
              <a:rPr lang="pt-BR"/>
              <a:t>This theory describes the properties of an interacting boson gas at absolute zero temperature, with the scattering length much smaller than the average distance between gas particles, ensuring that the loss of atoms from the Bose-Einstein condensate (BEC) to other quantum states of the system is negligible.</a:t>
            </a:r>
            <a:endParaRPr/>
          </a:p>
          <a:p>
            <a:pPr indent="0" lvl="0" marL="0" rtl="0" algn="l">
              <a:spcBef>
                <a:spcPts val="1200"/>
              </a:spcBef>
              <a:spcAft>
                <a:spcPts val="1200"/>
              </a:spcAft>
              <a:buNone/>
            </a:pPr>
            <a:r>
              <a:rPr lang="pt-BR"/>
              <a:t>Assume a </a:t>
            </a:r>
            <a:r>
              <a:rPr lang="pt-BR"/>
              <a:t>system</a:t>
            </a:r>
            <a:r>
              <a:rPr lang="pt-BR"/>
              <a:t> of N bosonic </a:t>
            </a:r>
            <a:r>
              <a:rPr lang="pt-BR"/>
              <a:t>particles</a:t>
            </a:r>
            <a:r>
              <a:rPr lang="pt-BR"/>
              <a:t> described by the following Hamiltonian:</a:t>
            </a:r>
            <a:endParaRPr/>
          </a:p>
        </p:txBody>
      </p:sp>
      <p:pic>
        <p:nvPicPr>
          <p:cNvPr id="220" name="Google Shape;220;p29"/>
          <p:cNvPicPr preferRelativeResize="0"/>
          <p:nvPr/>
        </p:nvPicPr>
        <p:blipFill>
          <a:blip r:embed="rId3">
            <a:alphaModFix/>
          </a:blip>
          <a:stretch>
            <a:fillRect/>
          </a:stretch>
        </p:blipFill>
        <p:spPr>
          <a:xfrm>
            <a:off x="2048300" y="3806275"/>
            <a:ext cx="5047411" cy="1032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Gross-Pitaevskii Equation (GPE)</a:t>
            </a:r>
            <a:endParaRPr/>
          </a:p>
        </p:txBody>
      </p:sp>
      <p:sp>
        <p:nvSpPr>
          <p:cNvPr id="226" name="Google Shape;226;p30"/>
          <p:cNvSpPr txBox="1"/>
          <p:nvPr>
            <p:ph idx="1" type="body"/>
          </p:nvPr>
        </p:nvSpPr>
        <p:spPr>
          <a:xfrm>
            <a:off x="729450" y="2078875"/>
            <a:ext cx="7688700" cy="388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The energy functional for N </a:t>
            </a:r>
            <a:r>
              <a:rPr lang="pt-BR"/>
              <a:t>particles</a:t>
            </a:r>
            <a:r>
              <a:rPr lang="pt-BR"/>
              <a:t> system is:</a:t>
            </a:r>
            <a:endParaRPr/>
          </a:p>
        </p:txBody>
      </p:sp>
      <p:pic>
        <p:nvPicPr>
          <p:cNvPr id="227" name="Google Shape;227;p30"/>
          <p:cNvPicPr preferRelativeResize="0"/>
          <p:nvPr/>
        </p:nvPicPr>
        <p:blipFill>
          <a:blip r:embed="rId3">
            <a:alphaModFix/>
          </a:blip>
          <a:stretch>
            <a:fillRect/>
          </a:stretch>
        </p:blipFill>
        <p:spPr>
          <a:xfrm>
            <a:off x="4221825" y="2049350"/>
            <a:ext cx="4808425" cy="447550"/>
          </a:xfrm>
          <a:prstGeom prst="rect">
            <a:avLst/>
          </a:prstGeom>
          <a:noFill/>
          <a:ln>
            <a:noFill/>
          </a:ln>
        </p:spPr>
      </p:pic>
      <p:pic>
        <p:nvPicPr>
          <p:cNvPr id="228" name="Google Shape;228;p30"/>
          <p:cNvPicPr preferRelativeResize="0"/>
          <p:nvPr/>
        </p:nvPicPr>
        <p:blipFill>
          <a:blip r:embed="rId4">
            <a:alphaModFix/>
          </a:blip>
          <a:stretch>
            <a:fillRect/>
          </a:stretch>
        </p:blipFill>
        <p:spPr>
          <a:xfrm>
            <a:off x="154200" y="3084850"/>
            <a:ext cx="8839198" cy="605659"/>
          </a:xfrm>
          <a:prstGeom prst="rect">
            <a:avLst/>
          </a:prstGeom>
          <a:noFill/>
          <a:ln>
            <a:noFill/>
          </a:ln>
        </p:spPr>
      </p:pic>
      <p:sp>
        <p:nvSpPr>
          <p:cNvPr id="229" name="Google Shape;229;p30"/>
          <p:cNvSpPr txBox="1"/>
          <p:nvPr>
            <p:ph idx="1" type="body"/>
          </p:nvPr>
        </p:nvSpPr>
        <p:spPr>
          <a:xfrm>
            <a:off x="727650" y="2596625"/>
            <a:ext cx="7688700" cy="388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Merging both equation and using the Hartee approximation, we find that</a:t>
            </a:r>
            <a:endParaRPr/>
          </a:p>
        </p:txBody>
      </p:sp>
      <p:pic>
        <p:nvPicPr>
          <p:cNvPr id="230" name="Google Shape;230;p30"/>
          <p:cNvPicPr preferRelativeResize="0"/>
          <p:nvPr/>
        </p:nvPicPr>
        <p:blipFill>
          <a:blip r:embed="rId5">
            <a:alphaModFix/>
          </a:blip>
          <a:stretch>
            <a:fillRect/>
          </a:stretch>
        </p:blipFill>
        <p:spPr>
          <a:xfrm>
            <a:off x="1692334" y="4278453"/>
            <a:ext cx="5759326" cy="664275"/>
          </a:xfrm>
          <a:prstGeom prst="rect">
            <a:avLst/>
          </a:prstGeom>
          <a:noFill/>
          <a:ln>
            <a:noFill/>
          </a:ln>
        </p:spPr>
      </p:pic>
      <p:sp>
        <p:nvSpPr>
          <p:cNvPr id="231" name="Google Shape;231;p30"/>
          <p:cNvSpPr txBox="1"/>
          <p:nvPr>
            <p:ph idx="1" type="body"/>
          </p:nvPr>
        </p:nvSpPr>
        <p:spPr>
          <a:xfrm>
            <a:off x="729450" y="3790225"/>
            <a:ext cx="7688700" cy="388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Developing this expression leads to the following </a:t>
            </a:r>
            <a:r>
              <a:rPr lang="pt-BR"/>
              <a:t>solution: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Gross-Pitaevskii Equation (GPE)</a:t>
            </a:r>
            <a:endParaRPr/>
          </a:p>
        </p:txBody>
      </p:sp>
      <p:sp>
        <p:nvSpPr>
          <p:cNvPr id="237" name="Google Shape;237;p31"/>
          <p:cNvSpPr txBox="1"/>
          <p:nvPr>
            <p:ph idx="1" type="body"/>
          </p:nvPr>
        </p:nvSpPr>
        <p:spPr>
          <a:xfrm>
            <a:off x="729450" y="2078875"/>
            <a:ext cx="7688700" cy="398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 By defining the wave function of the condensate as a whole: </a:t>
            </a:r>
            <a:endParaRPr/>
          </a:p>
        </p:txBody>
      </p:sp>
      <p:sp>
        <p:nvSpPr>
          <p:cNvPr id="238" name="Google Shape;238;p31"/>
          <p:cNvSpPr txBox="1"/>
          <p:nvPr>
            <p:ph idx="1" type="body"/>
          </p:nvPr>
        </p:nvSpPr>
        <p:spPr>
          <a:xfrm>
            <a:off x="727650" y="3257550"/>
            <a:ext cx="7688700" cy="615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 Since n(∼ r) is the spatial numerical density, by using a large N where N − 1 ≈ N, and assuming that L = E - μN. </a:t>
            </a:r>
            <a:r>
              <a:rPr lang="pt-BR"/>
              <a:t> The minimum energy in relation of ψ ∗ can be establish using Lagrange method. </a:t>
            </a:r>
            <a:endParaRPr/>
          </a:p>
        </p:txBody>
      </p:sp>
      <p:pic>
        <p:nvPicPr>
          <p:cNvPr id="239" name="Google Shape;239;p31"/>
          <p:cNvPicPr preferRelativeResize="0"/>
          <p:nvPr/>
        </p:nvPicPr>
        <p:blipFill>
          <a:blip r:embed="rId3">
            <a:alphaModFix/>
          </a:blip>
          <a:stretch>
            <a:fillRect/>
          </a:stretch>
        </p:blipFill>
        <p:spPr>
          <a:xfrm>
            <a:off x="5173811" y="2101312"/>
            <a:ext cx="2771364" cy="353525"/>
          </a:xfrm>
          <a:prstGeom prst="rect">
            <a:avLst/>
          </a:prstGeom>
          <a:noFill/>
          <a:ln>
            <a:noFill/>
          </a:ln>
        </p:spPr>
      </p:pic>
      <p:pic>
        <p:nvPicPr>
          <p:cNvPr id="240" name="Google Shape;240;p31"/>
          <p:cNvPicPr preferRelativeResize="0"/>
          <p:nvPr/>
        </p:nvPicPr>
        <p:blipFill>
          <a:blip r:embed="rId4">
            <a:alphaModFix/>
          </a:blip>
          <a:stretch>
            <a:fillRect/>
          </a:stretch>
        </p:blipFill>
        <p:spPr>
          <a:xfrm>
            <a:off x="152400" y="3985400"/>
            <a:ext cx="8839201" cy="636422"/>
          </a:xfrm>
          <a:prstGeom prst="rect">
            <a:avLst/>
          </a:prstGeom>
          <a:noFill/>
          <a:ln>
            <a:noFill/>
          </a:ln>
        </p:spPr>
      </p:pic>
      <p:pic>
        <p:nvPicPr>
          <p:cNvPr id="241" name="Google Shape;241;p31"/>
          <p:cNvPicPr preferRelativeResize="0"/>
          <p:nvPr/>
        </p:nvPicPr>
        <p:blipFill>
          <a:blip r:embed="rId5">
            <a:alphaModFix/>
          </a:blip>
          <a:stretch>
            <a:fillRect/>
          </a:stretch>
        </p:blipFill>
        <p:spPr>
          <a:xfrm>
            <a:off x="1367450" y="2559913"/>
            <a:ext cx="6409112" cy="61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Who am I</a:t>
            </a:r>
            <a:endParaRPr/>
          </a:p>
        </p:txBody>
      </p:sp>
      <p:sp>
        <p:nvSpPr>
          <p:cNvPr id="94" name="Google Shape;94;p14"/>
          <p:cNvSpPr txBox="1"/>
          <p:nvPr>
            <p:ph idx="1" type="body"/>
          </p:nvPr>
        </p:nvSpPr>
        <p:spPr>
          <a:xfrm>
            <a:off x="729450" y="2078875"/>
            <a:ext cx="38424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pt-BR"/>
              <a:t>1999: Born in Franca-SP</a:t>
            </a:r>
            <a:endParaRPr/>
          </a:p>
          <a:p>
            <a:pPr indent="-311150" lvl="0" marL="457200" rtl="0" algn="l">
              <a:spcBef>
                <a:spcPts val="0"/>
              </a:spcBef>
              <a:spcAft>
                <a:spcPts val="0"/>
              </a:spcAft>
              <a:buSzPts val="1300"/>
              <a:buChar char="●"/>
            </a:pPr>
            <a:r>
              <a:rPr lang="pt-BR"/>
              <a:t>2017-2022: Graduated from the Federal University of São Carlos (UFSCar)</a:t>
            </a:r>
            <a:endParaRPr/>
          </a:p>
          <a:p>
            <a:pPr indent="-311150" lvl="0" marL="457200" rtl="0" algn="l">
              <a:spcBef>
                <a:spcPts val="0"/>
              </a:spcBef>
              <a:spcAft>
                <a:spcPts val="0"/>
              </a:spcAft>
              <a:buSzPts val="1300"/>
              <a:buChar char="●"/>
            </a:pPr>
            <a:r>
              <a:rPr lang="pt-BR"/>
              <a:t>2018-Present: Works for Bright photomedicine</a:t>
            </a:r>
            <a:endParaRPr/>
          </a:p>
          <a:p>
            <a:pPr indent="-311150" lvl="0" marL="457200" rtl="0" algn="l">
              <a:spcBef>
                <a:spcPts val="0"/>
              </a:spcBef>
              <a:spcAft>
                <a:spcPts val="0"/>
              </a:spcAft>
              <a:buSzPts val="1300"/>
              <a:buChar char="●"/>
            </a:pPr>
            <a:r>
              <a:rPr lang="pt-BR"/>
              <a:t>2022-Present: “Postgraduating” (Master) on IFSC</a:t>
            </a:r>
            <a:endParaRPr/>
          </a:p>
        </p:txBody>
      </p:sp>
      <p:pic>
        <p:nvPicPr>
          <p:cNvPr id="95" name="Google Shape;95;p14"/>
          <p:cNvPicPr preferRelativeResize="0"/>
          <p:nvPr/>
        </p:nvPicPr>
        <p:blipFill>
          <a:blip r:embed="rId3">
            <a:alphaModFix/>
          </a:blip>
          <a:stretch>
            <a:fillRect/>
          </a:stretch>
        </p:blipFill>
        <p:spPr>
          <a:xfrm>
            <a:off x="5449425" y="1318650"/>
            <a:ext cx="2310524" cy="33560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Gross-Pitaevskii Equation (GPE)</a:t>
            </a:r>
            <a:endParaRPr/>
          </a:p>
        </p:txBody>
      </p:sp>
      <p:sp>
        <p:nvSpPr>
          <p:cNvPr id="247" name="Google Shape;247;p32"/>
          <p:cNvSpPr txBox="1"/>
          <p:nvPr>
            <p:ph idx="1" type="body"/>
          </p:nvPr>
        </p:nvSpPr>
        <p:spPr>
          <a:xfrm>
            <a:off x="729450" y="2078875"/>
            <a:ext cx="7688700" cy="40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Organizing the terms we find the </a:t>
            </a:r>
            <a:r>
              <a:rPr b="1" lang="pt-BR"/>
              <a:t>Gross-Pitaevskii Equation</a:t>
            </a:r>
            <a:r>
              <a:rPr lang="pt-BR"/>
              <a:t>.</a:t>
            </a:r>
            <a:endParaRPr/>
          </a:p>
        </p:txBody>
      </p:sp>
      <p:pic>
        <p:nvPicPr>
          <p:cNvPr id="248" name="Google Shape;248;p32"/>
          <p:cNvPicPr preferRelativeResize="0"/>
          <p:nvPr/>
        </p:nvPicPr>
        <p:blipFill>
          <a:blip r:embed="rId3">
            <a:alphaModFix/>
          </a:blip>
          <a:stretch>
            <a:fillRect/>
          </a:stretch>
        </p:blipFill>
        <p:spPr>
          <a:xfrm>
            <a:off x="2242625" y="2486875"/>
            <a:ext cx="4658761" cy="679850"/>
          </a:xfrm>
          <a:prstGeom prst="rect">
            <a:avLst/>
          </a:prstGeom>
          <a:noFill/>
          <a:ln>
            <a:noFill/>
          </a:ln>
        </p:spPr>
      </p:pic>
      <p:sp>
        <p:nvSpPr>
          <p:cNvPr id="249" name="Google Shape;249;p32"/>
          <p:cNvSpPr txBox="1"/>
          <p:nvPr>
            <p:ph idx="1" type="body"/>
          </p:nvPr>
        </p:nvSpPr>
        <p:spPr>
          <a:xfrm>
            <a:off x="727650" y="3315150"/>
            <a:ext cx="7688700" cy="1438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T</a:t>
            </a:r>
            <a:r>
              <a:rPr lang="pt-BR"/>
              <a:t>his theory is an approximation and therefore not universally valid. Once the loss of atoms to other quantum states of the system becomes significant, this approximation is no longer valid. Throughout the derivation, we assume that the only interaction present among particles is the contact interaction, which means that this approximation holds true for dilute gases (where na^3 ≪ 1) at absolute zero temperature (T = 0K).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Visualization of BCE - Observation of a BECs</a:t>
            </a:r>
            <a:endParaRPr/>
          </a:p>
        </p:txBody>
      </p:sp>
      <p:sp>
        <p:nvSpPr>
          <p:cNvPr id="255" name="Google Shape;255;p3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pt-BR"/>
              <a:t>The article Anderson, M. H., Ensher, J. R., Matthews, M. R., Wieman, C. E., &amp; Cornell, E. A. (1995). Observation of Bose-Einstein condensation in a dilute atomic vapor. science, 269(5221), for the first time an BEC was observed.</a:t>
            </a:r>
            <a:endParaRPr/>
          </a:p>
          <a:p>
            <a:pPr indent="0" lvl="0" marL="0" rtl="0" algn="l">
              <a:spcBef>
                <a:spcPts val="1200"/>
              </a:spcBef>
              <a:spcAft>
                <a:spcPts val="1200"/>
              </a:spcAft>
              <a:buNone/>
            </a:pPr>
            <a:r>
              <a:rPr lang="pt-BR"/>
              <a:t>In the experiment, a cloud of rubidium-87 atoms was cooled using laser cooling techniques and a combination of lasers and magnetic fields. This cooling process brought the atoms to extremely low temperatures. Once sufficiently cooled, the atoms were transferred into a magnetic trap created by electromagnetic fields to prevent them from escaping. To achieve Bose-Einstein condensation, an evaporative cooling, selectively removing the highest-energy atoms from the trap, which gradually formed a condensate as the remaining atoms with lower energies coalesced. The presence of the condensate was confirmed through laser imaging techniques that allowed visualization of its density distribution by shining a laser beam through the atom cloud. By setting T = 170nK and N/V = 2.5 × 10^12cm^3 three BCEs were observable.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Visualization of BCE - Observation of a BECs</a:t>
            </a:r>
            <a:endParaRPr/>
          </a:p>
        </p:txBody>
      </p:sp>
      <p:pic>
        <p:nvPicPr>
          <p:cNvPr id="261" name="Google Shape;261;p34"/>
          <p:cNvPicPr preferRelativeResize="0"/>
          <p:nvPr/>
        </p:nvPicPr>
        <p:blipFill>
          <a:blip r:embed="rId3">
            <a:alphaModFix/>
          </a:blip>
          <a:stretch>
            <a:fillRect/>
          </a:stretch>
        </p:blipFill>
        <p:spPr>
          <a:xfrm>
            <a:off x="729450" y="1942550"/>
            <a:ext cx="2481567" cy="2984849"/>
          </a:xfrm>
          <a:prstGeom prst="rect">
            <a:avLst/>
          </a:prstGeom>
          <a:noFill/>
          <a:ln>
            <a:noFill/>
          </a:ln>
        </p:spPr>
      </p:pic>
      <p:pic>
        <p:nvPicPr>
          <p:cNvPr id="262" name="Google Shape;262;p34"/>
          <p:cNvPicPr preferRelativeResize="0"/>
          <p:nvPr/>
        </p:nvPicPr>
        <p:blipFill>
          <a:blip r:embed="rId4">
            <a:alphaModFix/>
          </a:blip>
          <a:stretch>
            <a:fillRect/>
          </a:stretch>
        </p:blipFill>
        <p:spPr>
          <a:xfrm>
            <a:off x="4165867" y="1853850"/>
            <a:ext cx="4470787" cy="2984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Visualization of BCE - 3D reconstruction</a:t>
            </a:r>
            <a:endParaRPr/>
          </a:p>
        </p:txBody>
      </p:sp>
      <p:sp>
        <p:nvSpPr>
          <p:cNvPr id="268" name="Google Shape;268;p35"/>
          <p:cNvSpPr txBox="1"/>
          <p:nvPr>
            <p:ph idx="1" type="body"/>
          </p:nvPr>
        </p:nvSpPr>
        <p:spPr>
          <a:xfrm>
            <a:off x="729450" y="2078875"/>
            <a:ext cx="7688700" cy="112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a:t>The work presented in Smaira, Andre de Freitas. Quantum fluids spatial </a:t>
            </a:r>
            <a:r>
              <a:rPr lang="pt-BR"/>
              <a:t>distribution</a:t>
            </a:r>
            <a:r>
              <a:rPr lang="pt-BR"/>
              <a:t> evaluation and its characterization, an 3D reconstruction was made for BCE, allowing it’s visualization </a:t>
            </a:r>
            <a:r>
              <a:rPr lang="pt-BR"/>
              <a:t>computationally</a:t>
            </a:r>
            <a:r>
              <a:rPr lang="pt-BR"/>
              <a:t>.</a:t>
            </a:r>
            <a:endParaRPr/>
          </a:p>
          <a:p>
            <a:pPr indent="0" lvl="0" marL="0" rtl="0" algn="l">
              <a:spcBef>
                <a:spcPts val="1200"/>
              </a:spcBef>
              <a:spcAft>
                <a:spcPts val="1200"/>
              </a:spcAft>
              <a:buNone/>
            </a:pPr>
            <a:r>
              <a:rPr lang="pt-BR"/>
              <a:t>The reconstruction was made via tomography.</a:t>
            </a:r>
            <a:endParaRPr/>
          </a:p>
        </p:txBody>
      </p:sp>
      <p:pic>
        <p:nvPicPr>
          <p:cNvPr id="269" name="Google Shape;269;p35"/>
          <p:cNvPicPr preferRelativeResize="0"/>
          <p:nvPr/>
        </p:nvPicPr>
        <p:blipFill>
          <a:blip r:embed="rId3">
            <a:alphaModFix/>
          </a:blip>
          <a:stretch>
            <a:fillRect/>
          </a:stretch>
        </p:blipFill>
        <p:spPr>
          <a:xfrm>
            <a:off x="2578638" y="3206275"/>
            <a:ext cx="3986726" cy="1632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Visualization of BCE - 3D reconstruction</a:t>
            </a:r>
            <a:endParaRPr/>
          </a:p>
        </p:txBody>
      </p:sp>
      <p:pic>
        <p:nvPicPr>
          <p:cNvPr id="275" name="Google Shape;275;p36"/>
          <p:cNvPicPr preferRelativeResize="0"/>
          <p:nvPr/>
        </p:nvPicPr>
        <p:blipFill>
          <a:blip r:embed="rId3">
            <a:alphaModFix/>
          </a:blip>
          <a:stretch>
            <a:fillRect/>
          </a:stretch>
        </p:blipFill>
        <p:spPr>
          <a:xfrm>
            <a:off x="2013013" y="1853850"/>
            <a:ext cx="5117963" cy="2984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Visualization of BCE - 3D reconstruction</a:t>
            </a:r>
            <a:endParaRPr/>
          </a:p>
        </p:txBody>
      </p:sp>
      <p:pic>
        <p:nvPicPr>
          <p:cNvPr id="281" name="Google Shape;281;p37"/>
          <p:cNvPicPr preferRelativeResize="0"/>
          <p:nvPr/>
        </p:nvPicPr>
        <p:blipFill>
          <a:blip r:embed="rId3">
            <a:alphaModFix/>
          </a:blip>
          <a:stretch>
            <a:fillRect/>
          </a:stretch>
        </p:blipFill>
        <p:spPr>
          <a:xfrm>
            <a:off x="2059175" y="1976700"/>
            <a:ext cx="5025655" cy="2984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Conclusion</a:t>
            </a:r>
            <a:endParaRPr/>
          </a:p>
        </p:txBody>
      </p:sp>
      <p:sp>
        <p:nvSpPr>
          <p:cNvPr id="287" name="Google Shape;287;p3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pt-BR"/>
              <a:t>The </a:t>
            </a:r>
            <a:r>
              <a:rPr lang="pt-BR"/>
              <a:t>differences</a:t>
            </a:r>
            <a:r>
              <a:rPr lang="pt-BR"/>
              <a:t> between Fermions </a:t>
            </a:r>
            <a:r>
              <a:rPr lang="pt-BR"/>
              <a:t>and</a:t>
            </a:r>
            <a:r>
              <a:rPr lang="pt-BR"/>
              <a:t> Bosons were presented, as well as what is a BEC.</a:t>
            </a:r>
            <a:endParaRPr/>
          </a:p>
          <a:p>
            <a:pPr indent="-311150" lvl="0" marL="457200" rtl="0" algn="l">
              <a:spcBef>
                <a:spcPts val="0"/>
              </a:spcBef>
              <a:spcAft>
                <a:spcPts val="0"/>
              </a:spcAft>
              <a:buSzPts val="1300"/>
              <a:buChar char="●"/>
            </a:pPr>
            <a:r>
              <a:rPr lang="pt-BR"/>
              <a:t>The example of an ideal bose </a:t>
            </a:r>
            <a:r>
              <a:rPr lang="pt-BR"/>
              <a:t>gas</a:t>
            </a:r>
            <a:r>
              <a:rPr lang="pt-BR"/>
              <a:t> trapped by 3D harmonic potential was made, in it we </a:t>
            </a:r>
            <a:r>
              <a:rPr lang="pt-BR"/>
              <a:t>established</a:t>
            </a:r>
            <a:r>
              <a:rPr lang="pt-BR"/>
              <a:t> some parameters like the Fraction condesented and the Critical Temperature, as well as compared the </a:t>
            </a:r>
            <a:r>
              <a:rPr lang="pt-BR"/>
              <a:t>results</a:t>
            </a:r>
            <a:r>
              <a:rPr lang="pt-BR"/>
              <a:t> with the box trap, in it we saw that the </a:t>
            </a:r>
            <a:r>
              <a:rPr lang="pt-BR"/>
              <a:t>particles</a:t>
            </a:r>
            <a:r>
              <a:rPr lang="pt-BR"/>
              <a:t> tend to the ground state faster in the harmonic trap then the box trap.</a:t>
            </a:r>
            <a:endParaRPr/>
          </a:p>
          <a:p>
            <a:pPr indent="-311150" lvl="0" marL="457200" rtl="0" algn="l">
              <a:spcBef>
                <a:spcPts val="0"/>
              </a:spcBef>
              <a:spcAft>
                <a:spcPts val="0"/>
              </a:spcAft>
              <a:buSzPts val="1300"/>
              <a:buChar char="●"/>
            </a:pPr>
            <a:r>
              <a:rPr lang="pt-BR"/>
              <a:t>The deduction of the Gross-Privatskii was made, as well as an simple explanation to when the equation should be used.</a:t>
            </a:r>
            <a:endParaRPr/>
          </a:p>
          <a:p>
            <a:pPr indent="-311150" lvl="0" marL="457200" rtl="0" algn="l">
              <a:spcBef>
                <a:spcPts val="0"/>
              </a:spcBef>
              <a:spcAft>
                <a:spcPts val="0"/>
              </a:spcAft>
              <a:buSzPts val="1300"/>
              <a:buChar char="●"/>
            </a:pPr>
            <a:r>
              <a:rPr lang="pt-BR"/>
              <a:t>Two </a:t>
            </a:r>
            <a:r>
              <a:rPr lang="pt-BR"/>
              <a:t>different</a:t>
            </a:r>
            <a:r>
              <a:rPr lang="pt-BR"/>
              <a:t> </a:t>
            </a:r>
            <a:r>
              <a:rPr lang="pt-BR"/>
              <a:t>experiments</a:t>
            </a:r>
            <a:r>
              <a:rPr lang="pt-BR"/>
              <a:t> were presented to visualize the BEC.</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References</a:t>
            </a:r>
            <a:endParaRPr/>
          </a:p>
        </p:txBody>
      </p:sp>
      <p:sp>
        <p:nvSpPr>
          <p:cNvPr id="293" name="Google Shape;293;p3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AutoNum type="arabicPeriod"/>
            </a:pPr>
            <a:r>
              <a:rPr lang="pt-BR"/>
              <a:t>Anderson, M. H., Ensher, J. R., Matthews, M. R., Wieman, C. E., &amp;  Cornell, E. A. (1995). Observation of Bose-Einstein condensation in a dilute atomic vapor. science, 269(5221), 198-201.</a:t>
            </a:r>
            <a:endParaRPr/>
          </a:p>
          <a:p>
            <a:pPr indent="-311150" lvl="0" marL="457200" rtl="0" algn="l">
              <a:spcBef>
                <a:spcPts val="0"/>
              </a:spcBef>
              <a:spcAft>
                <a:spcPts val="0"/>
              </a:spcAft>
              <a:buSzPts val="1300"/>
              <a:buAutoNum type="arabicPeriod"/>
            </a:pPr>
            <a:r>
              <a:rPr lang="pt-BR"/>
              <a:t>Smaira, André de Freitas. Dinâmica de um condensado de Bose-Eintein contendo sólitons [dissertação]. São Carlos: Universidade de São Paulo, Instituto de Física de São Carlos; 2015 [citado 2023-06-19]. doi:10.11606/D.76.2015.tde-02042015-170017.</a:t>
            </a:r>
            <a:endParaRPr/>
          </a:p>
          <a:p>
            <a:pPr indent="-311150" lvl="0" marL="457200" rtl="0" algn="l">
              <a:spcBef>
                <a:spcPts val="0"/>
              </a:spcBef>
              <a:spcAft>
                <a:spcPts val="0"/>
              </a:spcAft>
              <a:buSzPts val="1300"/>
              <a:buAutoNum type="arabicPeriod"/>
            </a:pPr>
            <a:r>
              <a:rPr lang="pt-BR"/>
              <a:t>Bradley, C. C., Sackett, C. A., Tollett, J. J., &amp;  Hulet, R. G. (1995). Evidence of Bose-Einstein condensation in an atomic gas with attractive interactions. Physical review letters, 75(9), 1687.</a:t>
            </a:r>
            <a:endParaRPr/>
          </a:p>
          <a:p>
            <a:pPr indent="-311150" lvl="0" marL="457200" rtl="0" algn="l">
              <a:spcBef>
                <a:spcPts val="0"/>
              </a:spcBef>
              <a:spcAft>
                <a:spcPts val="0"/>
              </a:spcAft>
              <a:buSzPts val="1300"/>
              <a:buAutoNum type="arabicPeriod"/>
            </a:pPr>
            <a:r>
              <a:rPr lang="pt-BR"/>
              <a:t>Smaira, André de Freitas. Quantum fluids spatial distribution evaluation and its characterization [tese]. São Carlos: , Instituto de Física de São Carlos; 2019 [citado 2023-06-19]. doi:10.11606/T.76.2019.tde-18052020-145912.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Codes</a:t>
            </a:r>
            <a:endParaRPr/>
          </a:p>
        </p:txBody>
      </p:sp>
      <p:pic>
        <p:nvPicPr>
          <p:cNvPr id="299" name="Google Shape;299;p40"/>
          <p:cNvPicPr preferRelativeResize="0"/>
          <p:nvPr/>
        </p:nvPicPr>
        <p:blipFill>
          <a:blip r:embed="rId3">
            <a:alphaModFix/>
          </a:blip>
          <a:stretch>
            <a:fillRect/>
          </a:stretch>
        </p:blipFill>
        <p:spPr>
          <a:xfrm>
            <a:off x="2625512" y="1853850"/>
            <a:ext cx="3892976" cy="29848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Codes</a:t>
            </a:r>
            <a:endParaRPr/>
          </a:p>
        </p:txBody>
      </p:sp>
      <p:pic>
        <p:nvPicPr>
          <p:cNvPr id="305" name="Google Shape;305;p41"/>
          <p:cNvPicPr preferRelativeResize="0"/>
          <p:nvPr/>
        </p:nvPicPr>
        <p:blipFill>
          <a:blip r:embed="rId3">
            <a:alphaModFix/>
          </a:blip>
          <a:stretch>
            <a:fillRect/>
          </a:stretch>
        </p:blipFill>
        <p:spPr>
          <a:xfrm>
            <a:off x="2489125" y="1853850"/>
            <a:ext cx="4165750" cy="2984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Topics</a:t>
            </a:r>
            <a:endParaRPr/>
          </a:p>
        </p:txBody>
      </p:sp>
      <p:sp>
        <p:nvSpPr>
          <p:cNvPr id="101" name="Google Shape;101;p1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AutoNum type="arabicPeriod"/>
            </a:pPr>
            <a:r>
              <a:rPr lang="pt-BR"/>
              <a:t>Fermions and Bosons</a:t>
            </a:r>
            <a:endParaRPr/>
          </a:p>
          <a:p>
            <a:pPr indent="-311150" lvl="0" marL="457200" rtl="0" algn="l">
              <a:spcBef>
                <a:spcPts val="0"/>
              </a:spcBef>
              <a:spcAft>
                <a:spcPts val="0"/>
              </a:spcAft>
              <a:buSzPts val="1300"/>
              <a:buAutoNum type="arabicPeriod"/>
            </a:pPr>
            <a:r>
              <a:rPr lang="pt-BR"/>
              <a:t>Introduction on Bose-Einstein-Condensate (BEC)</a:t>
            </a:r>
            <a:endParaRPr/>
          </a:p>
          <a:p>
            <a:pPr indent="-298450" lvl="1" marL="914400" rtl="0" algn="l">
              <a:spcBef>
                <a:spcPts val="0"/>
              </a:spcBef>
              <a:spcAft>
                <a:spcPts val="0"/>
              </a:spcAft>
              <a:buSzPts val="1100"/>
              <a:buAutoNum type="alphaLcPeriod"/>
            </a:pPr>
            <a:r>
              <a:rPr lang="pt-BR"/>
              <a:t>Example - Ideal Bose gas</a:t>
            </a:r>
            <a:endParaRPr/>
          </a:p>
          <a:p>
            <a:pPr indent="-298450" lvl="1" marL="914400" rtl="0" algn="l">
              <a:spcBef>
                <a:spcPts val="0"/>
              </a:spcBef>
              <a:spcAft>
                <a:spcPts val="0"/>
              </a:spcAft>
              <a:buSzPts val="1100"/>
              <a:buAutoNum type="alphaLcPeriod"/>
            </a:pPr>
            <a:r>
              <a:rPr lang="pt-BR"/>
              <a:t>Real Bose gas - Gross-Pitaevskii equation (GPE)</a:t>
            </a:r>
            <a:endParaRPr/>
          </a:p>
          <a:p>
            <a:pPr indent="-311150" lvl="0" marL="457200" rtl="0" algn="l">
              <a:spcBef>
                <a:spcPts val="0"/>
              </a:spcBef>
              <a:spcAft>
                <a:spcPts val="0"/>
              </a:spcAft>
              <a:buSzPts val="1300"/>
              <a:buAutoNum type="arabicPeriod"/>
            </a:pPr>
            <a:r>
              <a:rPr lang="pt-BR"/>
              <a:t>Experiments involving BECs</a:t>
            </a:r>
            <a:endParaRPr/>
          </a:p>
          <a:p>
            <a:pPr indent="-298450" lvl="1" marL="914400" rtl="0" algn="l">
              <a:spcBef>
                <a:spcPts val="0"/>
              </a:spcBef>
              <a:spcAft>
                <a:spcPts val="0"/>
              </a:spcAft>
              <a:buSzPts val="1100"/>
              <a:buAutoNum type="alphaLcPeriod"/>
            </a:pPr>
            <a:r>
              <a:rPr lang="pt-BR"/>
              <a:t>“Observation of Bose-Einstein condensation in a dilute atomic vapor, 1995”</a:t>
            </a:r>
            <a:endParaRPr/>
          </a:p>
          <a:p>
            <a:pPr indent="-298450" lvl="1" marL="914400" rtl="0" algn="l">
              <a:spcBef>
                <a:spcPts val="0"/>
              </a:spcBef>
              <a:spcAft>
                <a:spcPts val="0"/>
              </a:spcAft>
              <a:buSzPts val="1100"/>
              <a:buAutoNum type="alphaLcPeriod"/>
            </a:pPr>
            <a:r>
              <a:rPr lang="pt-BR"/>
              <a:t>3D reconstruction on BECs</a:t>
            </a:r>
            <a:endParaRPr/>
          </a:p>
          <a:p>
            <a:pPr indent="-311150" lvl="0" marL="457200" rtl="0" algn="l">
              <a:spcBef>
                <a:spcPts val="0"/>
              </a:spcBef>
              <a:spcAft>
                <a:spcPts val="0"/>
              </a:spcAft>
              <a:buSzPts val="1300"/>
              <a:buAutoNum type="arabicPeriod"/>
            </a:pPr>
            <a:r>
              <a:rPr lang="pt-BR"/>
              <a:t>Conclusion</a:t>
            </a:r>
            <a:endParaRPr/>
          </a:p>
          <a:p>
            <a:pPr indent="-311150" lvl="0" marL="457200" rtl="0" algn="l">
              <a:spcBef>
                <a:spcPts val="0"/>
              </a:spcBef>
              <a:spcAft>
                <a:spcPts val="0"/>
              </a:spcAft>
              <a:buSzPts val="1300"/>
              <a:buAutoNum type="arabicPeriod"/>
            </a:pPr>
            <a:r>
              <a:rPr lang="pt-BR"/>
              <a:t>Codes</a:t>
            </a:r>
            <a:endParaRPr/>
          </a:p>
          <a:p>
            <a:pPr indent="-311150" lvl="0" marL="457200" rtl="0" algn="l">
              <a:spcBef>
                <a:spcPts val="0"/>
              </a:spcBef>
              <a:spcAft>
                <a:spcPts val="0"/>
              </a:spcAft>
              <a:buSzPts val="1300"/>
              <a:buAutoNum type="arabicPeriod"/>
            </a:pPr>
            <a:r>
              <a:rPr lang="pt-BR"/>
              <a:t>References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2"/>
          <p:cNvSpPr txBox="1"/>
          <p:nvPr>
            <p:ph type="title"/>
          </p:nvPr>
        </p:nvSpPr>
        <p:spPr>
          <a:xfrm>
            <a:off x="727650" y="2304150"/>
            <a:ext cx="7688700" cy="535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pt-BR"/>
              <a:t>Thank you for your attention</a:t>
            </a:r>
            <a:endParaRPr/>
          </a:p>
        </p:txBody>
      </p:sp>
      <p:pic>
        <p:nvPicPr>
          <p:cNvPr id="311" name="Google Shape;311;p42"/>
          <p:cNvPicPr preferRelativeResize="0"/>
          <p:nvPr/>
        </p:nvPicPr>
        <p:blipFill>
          <a:blip r:embed="rId3">
            <a:alphaModFix/>
          </a:blip>
          <a:stretch>
            <a:fillRect/>
          </a:stretch>
        </p:blipFill>
        <p:spPr>
          <a:xfrm>
            <a:off x="2901650" y="4253837"/>
            <a:ext cx="3340675" cy="761675"/>
          </a:xfrm>
          <a:prstGeom prst="rect">
            <a:avLst/>
          </a:prstGeom>
          <a:noFill/>
          <a:ln>
            <a:noFill/>
          </a:ln>
        </p:spPr>
      </p:pic>
      <p:pic>
        <p:nvPicPr>
          <p:cNvPr id="312" name="Google Shape;312;p42"/>
          <p:cNvPicPr preferRelativeResize="0"/>
          <p:nvPr/>
        </p:nvPicPr>
        <p:blipFill>
          <a:blip r:embed="rId4">
            <a:alphaModFix/>
          </a:blip>
          <a:stretch>
            <a:fillRect/>
          </a:stretch>
        </p:blipFill>
        <p:spPr>
          <a:xfrm>
            <a:off x="6944109" y="4125850"/>
            <a:ext cx="2199897" cy="1017651"/>
          </a:xfrm>
          <a:prstGeom prst="rect">
            <a:avLst/>
          </a:prstGeom>
          <a:noFill/>
          <a:ln>
            <a:noFill/>
          </a:ln>
        </p:spPr>
      </p:pic>
      <p:pic>
        <p:nvPicPr>
          <p:cNvPr id="313" name="Google Shape;313;p42"/>
          <p:cNvPicPr preferRelativeResize="0"/>
          <p:nvPr/>
        </p:nvPicPr>
        <p:blipFill>
          <a:blip r:embed="rId5">
            <a:alphaModFix/>
          </a:blip>
          <a:stretch>
            <a:fillRect/>
          </a:stretch>
        </p:blipFill>
        <p:spPr>
          <a:xfrm>
            <a:off x="4" y="4125850"/>
            <a:ext cx="2344720" cy="1017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Fermion vs Bosons</a:t>
            </a:r>
            <a:endParaRPr/>
          </a:p>
        </p:txBody>
      </p:sp>
      <p:sp>
        <p:nvSpPr>
          <p:cNvPr id="107" name="Google Shape;107;p16"/>
          <p:cNvSpPr txBox="1"/>
          <p:nvPr>
            <p:ph idx="1" type="body"/>
          </p:nvPr>
        </p:nvSpPr>
        <p:spPr>
          <a:xfrm>
            <a:off x="729450" y="2078875"/>
            <a:ext cx="3842400" cy="27555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b="1" lang="pt-BR"/>
              <a:t>Pauli Exclusion Principle: </a:t>
            </a:r>
            <a:r>
              <a:rPr lang="pt-BR"/>
              <a:t>“In a single atom, no two electrons will have an identical set or the same quantum numbers (n, l, ml, and ms)”</a:t>
            </a:r>
            <a:endParaRPr/>
          </a:p>
          <a:p>
            <a:pPr indent="-311150" lvl="0" marL="457200" rtl="0" algn="l">
              <a:spcBef>
                <a:spcPts val="0"/>
              </a:spcBef>
              <a:spcAft>
                <a:spcPts val="0"/>
              </a:spcAft>
              <a:buSzPts val="1300"/>
              <a:buChar char="●"/>
            </a:pPr>
            <a:r>
              <a:rPr b="1" lang="pt-BR"/>
              <a:t>Fermions:</a:t>
            </a:r>
            <a:r>
              <a:rPr lang="pt-BR"/>
              <a:t> obey the Pauli exclusion principle, have half-integer spin values (</a:t>
            </a:r>
            <a:r>
              <a:rPr lang="pt-BR"/>
              <a:t>1/2</a:t>
            </a:r>
            <a:r>
              <a:rPr lang="pt-BR"/>
              <a:t>, 3/2, ...).</a:t>
            </a:r>
            <a:endParaRPr/>
          </a:p>
          <a:p>
            <a:pPr indent="-298450" lvl="1" marL="914400" rtl="0" algn="l">
              <a:spcBef>
                <a:spcPts val="0"/>
              </a:spcBef>
              <a:spcAft>
                <a:spcPts val="0"/>
              </a:spcAft>
              <a:buSzPts val="1100"/>
              <a:buChar char="○"/>
            </a:pPr>
            <a:r>
              <a:rPr b="1" lang="pt-BR"/>
              <a:t>Examples of fermions</a:t>
            </a:r>
            <a:r>
              <a:rPr lang="pt-BR"/>
              <a:t>: Electrons, Protons, and Neutrons. </a:t>
            </a:r>
            <a:endParaRPr/>
          </a:p>
          <a:p>
            <a:pPr indent="-311150" lvl="0" marL="457200" rtl="0" algn="l">
              <a:spcBef>
                <a:spcPts val="0"/>
              </a:spcBef>
              <a:spcAft>
                <a:spcPts val="0"/>
              </a:spcAft>
              <a:buSzPts val="1300"/>
              <a:buChar char="●"/>
            </a:pPr>
            <a:r>
              <a:rPr b="1" lang="pt-BR"/>
              <a:t>Bosons:</a:t>
            </a:r>
            <a:r>
              <a:rPr lang="pt-BR"/>
              <a:t> do not </a:t>
            </a:r>
            <a:r>
              <a:rPr lang="pt-BR"/>
              <a:t>obey the Pauli exclusion principle, have half-integer spin values </a:t>
            </a:r>
            <a:r>
              <a:rPr lang="pt-BR"/>
              <a:t>(1,2,3,...).</a:t>
            </a:r>
            <a:endParaRPr/>
          </a:p>
          <a:p>
            <a:pPr indent="-298450" lvl="1" marL="914400" rtl="0" algn="l">
              <a:spcBef>
                <a:spcPts val="0"/>
              </a:spcBef>
              <a:spcAft>
                <a:spcPts val="0"/>
              </a:spcAft>
              <a:buSzPts val="1100"/>
              <a:buChar char="○"/>
            </a:pPr>
            <a:r>
              <a:rPr b="1" lang="pt-BR"/>
              <a:t>Examples of bosons: </a:t>
            </a:r>
            <a:r>
              <a:rPr lang="pt-BR"/>
              <a:t>Photons, Gluons, and the W and Z bosons</a:t>
            </a:r>
            <a:endParaRPr/>
          </a:p>
        </p:txBody>
      </p:sp>
      <p:pic>
        <p:nvPicPr>
          <p:cNvPr id="108" name="Google Shape;108;p16"/>
          <p:cNvPicPr preferRelativeResize="0"/>
          <p:nvPr/>
        </p:nvPicPr>
        <p:blipFill>
          <a:blip r:embed="rId3">
            <a:alphaModFix/>
          </a:blip>
          <a:stretch>
            <a:fillRect/>
          </a:stretch>
        </p:blipFill>
        <p:spPr>
          <a:xfrm>
            <a:off x="4704550" y="2238038"/>
            <a:ext cx="4267350" cy="24371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Bose-Einstein </a:t>
            </a:r>
            <a:r>
              <a:rPr lang="pt-BR"/>
              <a:t>Condensate (BEC)</a:t>
            </a:r>
            <a:endParaRPr/>
          </a:p>
        </p:txBody>
      </p:sp>
      <p:sp>
        <p:nvSpPr>
          <p:cNvPr id="114" name="Google Shape;114;p17"/>
          <p:cNvSpPr txBox="1"/>
          <p:nvPr>
            <p:ph idx="1" type="body"/>
          </p:nvPr>
        </p:nvSpPr>
        <p:spPr>
          <a:xfrm>
            <a:off x="729450" y="2078875"/>
            <a:ext cx="3842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pt-BR"/>
              <a:t>I</a:t>
            </a:r>
            <a:r>
              <a:rPr lang="pt-BR"/>
              <a:t>nitially conceptualized by Albert Einstein in 1925, building upon the earlier work of Satyendra Nath Bose.</a:t>
            </a:r>
            <a:endParaRPr/>
          </a:p>
          <a:p>
            <a:pPr indent="-311150" lvl="0" marL="457200" rtl="0" algn="l">
              <a:spcBef>
                <a:spcPts val="0"/>
              </a:spcBef>
              <a:spcAft>
                <a:spcPts val="0"/>
              </a:spcAft>
              <a:buSzPts val="1300"/>
              <a:buChar char="●"/>
            </a:pPr>
            <a:r>
              <a:rPr lang="pt-BR"/>
              <a:t>Cooling a high-density gas of bosons, below the critical temperature (TC) resulting in a condensation of particles occupying the lowest energy state.</a:t>
            </a:r>
            <a:endParaRPr/>
          </a:p>
        </p:txBody>
      </p:sp>
      <p:pic>
        <p:nvPicPr>
          <p:cNvPr id="115" name="Google Shape;115;p17"/>
          <p:cNvPicPr preferRelativeResize="0"/>
          <p:nvPr/>
        </p:nvPicPr>
        <p:blipFill>
          <a:blip r:embed="rId3">
            <a:alphaModFix/>
          </a:blip>
          <a:stretch>
            <a:fillRect/>
          </a:stretch>
        </p:blipFill>
        <p:spPr>
          <a:xfrm>
            <a:off x="5887250" y="1853850"/>
            <a:ext cx="2387217" cy="2984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Bose-Einstein Condensate (BEC)</a:t>
            </a:r>
            <a:endParaRPr/>
          </a:p>
        </p:txBody>
      </p:sp>
      <p:pic>
        <p:nvPicPr>
          <p:cNvPr id="121" name="Google Shape;121;p18"/>
          <p:cNvPicPr preferRelativeResize="0"/>
          <p:nvPr/>
        </p:nvPicPr>
        <p:blipFill>
          <a:blip r:embed="rId3">
            <a:alphaModFix/>
          </a:blip>
          <a:stretch>
            <a:fillRect/>
          </a:stretch>
        </p:blipFill>
        <p:spPr>
          <a:xfrm>
            <a:off x="809538" y="1927425"/>
            <a:ext cx="7524931" cy="298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Ideal Bose trapped by an 3D harmonic potential</a:t>
            </a:r>
            <a:endParaRPr/>
          </a:p>
        </p:txBody>
      </p:sp>
      <p:sp>
        <p:nvSpPr>
          <p:cNvPr id="127" name="Google Shape;127;p19"/>
          <p:cNvSpPr txBox="1"/>
          <p:nvPr>
            <p:ph idx="1" type="body"/>
          </p:nvPr>
        </p:nvSpPr>
        <p:spPr>
          <a:xfrm>
            <a:off x="729450" y="2078875"/>
            <a:ext cx="7688700" cy="615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Suppose</a:t>
            </a:r>
            <a:r>
              <a:rPr lang="pt-BR"/>
              <a:t> an ideal gas (non-self-interacting </a:t>
            </a:r>
            <a:r>
              <a:rPr lang="pt-BR"/>
              <a:t>particles</a:t>
            </a:r>
            <a:r>
              <a:rPr lang="pt-BR"/>
              <a:t>), the distribution of those particles can be calculated using the </a:t>
            </a:r>
            <a:r>
              <a:rPr b="1" lang="pt-BR"/>
              <a:t>partition function (𝚵)</a:t>
            </a:r>
            <a:endParaRPr/>
          </a:p>
        </p:txBody>
      </p:sp>
      <p:pic>
        <p:nvPicPr>
          <p:cNvPr id="128" name="Google Shape;128;p19"/>
          <p:cNvPicPr preferRelativeResize="0"/>
          <p:nvPr/>
        </p:nvPicPr>
        <p:blipFill>
          <a:blip r:embed="rId3">
            <a:alphaModFix/>
          </a:blip>
          <a:stretch>
            <a:fillRect/>
          </a:stretch>
        </p:blipFill>
        <p:spPr>
          <a:xfrm>
            <a:off x="2135400" y="2693863"/>
            <a:ext cx="4876800" cy="847725"/>
          </a:xfrm>
          <a:prstGeom prst="rect">
            <a:avLst/>
          </a:prstGeom>
          <a:noFill/>
          <a:ln>
            <a:noFill/>
          </a:ln>
        </p:spPr>
      </p:pic>
      <p:sp>
        <p:nvSpPr>
          <p:cNvPr id="129" name="Google Shape;129;p19"/>
          <p:cNvSpPr txBox="1"/>
          <p:nvPr>
            <p:ph idx="1" type="body"/>
          </p:nvPr>
        </p:nvSpPr>
        <p:spPr>
          <a:xfrm>
            <a:off x="727650" y="3541600"/>
            <a:ext cx="7688700" cy="472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Manipulating it we find a new expression for 𝚵:</a:t>
            </a:r>
            <a:endParaRPr/>
          </a:p>
        </p:txBody>
      </p:sp>
      <p:pic>
        <p:nvPicPr>
          <p:cNvPr id="130" name="Google Shape;130;p19"/>
          <p:cNvPicPr preferRelativeResize="0"/>
          <p:nvPr/>
        </p:nvPicPr>
        <p:blipFill>
          <a:blip r:embed="rId4">
            <a:alphaModFix/>
          </a:blip>
          <a:stretch>
            <a:fillRect/>
          </a:stretch>
        </p:blipFill>
        <p:spPr>
          <a:xfrm>
            <a:off x="2160913" y="4014400"/>
            <a:ext cx="4822177" cy="1013850"/>
          </a:xfrm>
          <a:prstGeom prst="rect">
            <a:avLst/>
          </a:prstGeom>
          <a:noFill/>
          <a:ln>
            <a:noFill/>
          </a:ln>
        </p:spPr>
      </p:pic>
      <p:pic>
        <p:nvPicPr>
          <p:cNvPr id="131" name="Google Shape;131;p19"/>
          <p:cNvPicPr preferRelativeResize="0"/>
          <p:nvPr/>
        </p:nvPicPr>
        <p:blipFill>
          <a:blip r:embed="rId5">
            <a:alphaModFix/>
          </a:blip>
          <a:stretch>
            <a:fillRect/>
          </a:stretch>
        </p:blipFill>
        <p:spPr>
          <a:xfrm>
            <a:off x="7207475" y="4311775"/>
            <a:ext cx="1066800" cy="419100"/>
          </a:xfrm>
          <a:prstGeom prst="rect">
            <a:avLst/>
          </a:prstGeom>
          <a:noFill/>
          <a:ln>
            <a:noFill/>
          </a:ln>
        </p:spPr>
      </p:pic>
      <p:pic>
        <p:nvPicPr>
          <p:cNvPr id="132" name="Google Shape;132;p19"/>
          <p:cNvPicPr preferRelativeResize="0"/>
          <p:nvPr/>
        </p:nvPicPr>
        <p:blipFill>
          <a:blip r:embed="rId6">
            <a:alphaModFix/>
          </a:blip>
          <a:stretch>
            <a:fillRect/>
          </a:stretch>
        </p:blipFill>
        <p:spPr>
          <a:xfrm>
            <a:off x="3532900" y="3341200"/>
            <a:ext cx="859691" cy="182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Ideal Bose trapped by an 3D harmonic potential</a:t>
            </a:r>
            <a:endParaRPr/>
          </a:p>
        </p:txBody>
      </p:sp>
      <p:sp>
        <p:nvSpPr>
          <p:cNvPr id="138" name="Google Shape;138;p20"/>
          <p:cNvSpPr txBox="1"/>
          <p:nvPr>
            <p:ph idx="1" type="body"/>
          </p:nvPr>
        </p:nvSpPr>
        <p:spPr>
          <a:xfrm>
            <a:off x="729450" y="2078875"/>
            <a:ext cx="7688700" cy="68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Where ζ is the system fugacity (chance of the particule escape from the system), The total number of </a:t>
            </a:r>
            <a:r>
              <a:rPr lang="pt-BR"/>
              <a:t>particles</a:t>
            </a:r>
            <a:r>
              <a:rPr lang="pt-BR"/>
              <a:t> (N) can be calculate in function of the fugacity.</a:t>
            </a:r>
            <a:endParaRPr/>
          </a:p>
        </p:txBody>
      </p:sp>
      <p:pic>
        <p:nvPicPr>
          <p:cNvPr id="139" name="Google Shape;139;p20"/>
          <p:cNvPicPr preferRelativeResize="0"/>
          <p:nvPr/>
        </p:nvPicPr>
        <p:blipFill>
          <a:blip r:embed="rId3">
            <a:alphaModFix/>
          </a:blip>
          <a:stretch>
            <a:fillRect/>
          </a:stretch>
        </p:blipFill>
        <p:spPr>
          <a:xfrm>
            <a:off x="1047750" y="2915275"/>
            <a:ext cx="7048500" cy="1076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Ideal Bose trapped by an 3D harmonic potential</a:t>
            </a:r>
            <a:endParaRPr/>
          </a:p>
        </p:txBody>
      </p:sp>
      <p:sp>
        <p:nvSpPr>
          <p:cNvPr id="145" name="Google Shape;145;p21"/>
          <p:cNvSpPr txBox="1"/>
          <p:nvPr>
            <p:ph idx="1" type="body"/>
          </p:nvPr>
        </p:nvSpPr>
        <p:spPr>
          <a:xfrm>
            <a:off x="729450" y="2078875"/>
            <a:ext cx="38424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As the system is approxing the ground state (r=0), all </a:t>
            </a:r>
            <a:r>
              <a:rPr lang="pt-BR"/>
              <a:t>particles</a:t>
            </a:r>
            <a:r>
              <a:rPr lang="pt-BR"/>
              <a:t> tend to the same level:</a:t>
            </a:r>
            <a:endParaRPr/>
          </a:p>
        </p:txBody>
      </p:sp>
      <p:pic>
        <p:nvPicPr>
          <p:cNvPr id="146" name="Google Shape;146;p21"/>
          <p:cNvPicPr preferRelativeResize="0"/>
          <p:nvPr/>
        </p:nvPicPr>
        <p:blipFill>
          <a:blip r:embed="rId3">
            <a:alphaModFix/>
          </a:blip>
          <a:stretch>
            <a:fillRect/>
          </a:stretch>
        </p:blipFill>
        <p:spPr>
          <a:xfrm>
            <a:off x="1388588" y="3084975"/>
            <a:ext cx="2524125" cy="714375"/>
          </a:xfrm>
          <a:prstGeom prst="rect">
            <a:avLst/>
          </a:prstGeom>
          <a:noFill/>
          <a:ln>
            <a:noFill/>
          </a:ln>
        </p:spPr>
      </p:pic>
      <p:pic>
        <p:nvPicPr>
          <p:cNvPr id="147" name="Google Shape;147;p21"/>
          <p:cNvPicPr preferRelativeResize="0"/>
          <p:nvPr/>
        </p:nvPicPr>
        <p:blipFill>
          <a:blip r:embed="rId4">
            <a:alphaModFix/>
          </a:blip>
          <a:stretch>
            <a:fillRect/>
          </a:stretch>
        </p:blipFill>
        <p:spPr>
          <a:xfrm>
            <a:off x="5326154" y="2177600"/>
            <a:ext cx="3091999" cy="2529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